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4" r:id="rId1"/>
  </p:sldMasterIdLst>
  <p:notesMasterIdLst>
    <p:notesMasterId r:id="rId26"/>
  </p:notesMasterIdLst>
  <p:sldIdLst>
    <p:sldId id="256" r:id="rId2"/>
    <p:sldId id="257" r:id="rId3"/>
    <p:sldId id="258" r:id="rId4"/>
    <p:sldId id="259" r:id="rId5"/>
    <p:sldId id="260" r:id="rId6"/>
    <p:sldId id="261" r:id="rId7"/>
    <p:sldId id="262" r:id="rId8"/>
    <p:sldId id="263" r:id="rId9"/>
    <p:sldId id="281" r:id="rId10"/>
    <p:sldId id="264" r:id="rId11"/>
    <p:sldId id="265" r:id="rId12"/>
    <p:sldId id="273" r:id="rId13"/>
    <p:sldId id="275" r:id="rId14"/>
    <p:sldId id="274" r:id="rId15"/>
    <p:sldId id="276" r:id="rId16"/>
    <p:sldId id="277" r:id="rId17"/>
    <p:sldId id="278" r:id="rId18"/>
    <p:sldId id="279" r:id="rId19"/>
    <p:sldId id="280" r:id="rId20"/>
    <p:sldId id="268" r:id="rId21"/>
    <p:sldId id="269" r:id="rId22"/>
    <p:sldId id="270" r:id="rId23"/>
    <p:sldId id="271" r:id="rId24"/>
    <p:sldId id="27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77946" autoAdjust="0"/>
  </p:normalViewPr>
  <p:slideViewPr>
    <p:cSldViewPr snapToGrid="0">
      <p:cViewPr varScale="1">
        <p:scale>
          <a:sx n="58" d="100"/>
          <a:sy n="58" d="100"/>
        </p:scale>
        <p:origin x="6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563F5D-59D1-4468-BF55-F9C6AD0E11EA}" type="datetimeFigureOut">
              <a:rPr lang="en-US" smtClean="0"/>
              <a:t>11/28/2016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0876E0-AA6A-41E7-B0DC-6B03C4C56107}" type="slidenum">
              <a:rPr lang="en-US" smtClean="0"/>
              <a:t>‹#›</a:t>
            </a:fld>
            <a:endParaRPr lang="en-US"/>
          </a:p>
        </p:txBody>
      </p:sp>
    </p:spTree>
    <p:extLst>
      <p:ext uri="{BB962C8B-B14F-4D97-AF65-F5344CB8AC3E}">
        <p14:creationId xmlns:p14="http://schemas.microsoft.com/office/powerpoint/2010/main" val="1140361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2</a:t>
            </a:fld>
            <a:endParaRPr lang="en-US"/>
          </a:p>
        </p:txBody>
      </p:sp>
    </p:spTree>
    <p:extLst>
      <p:ext uri="{BB962C8B-B14F-4D97-AF65-F5344CB8AC3E}">
        <p14:creationId xmlns:p14="http://schemas.microsoft.com/office/powerpoint/2010/main" val="182053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12</a:t>
            </a:fld>
            <a:endParaRPr lang="en-US"/>
          </a:p>
        </p:txBody>
      </p:sp>
    </p:spTree>
    <p:extLst>
      <p:ext uri="{BB962C8B-B14F-4D97-AF65-F5344CB8AC3E}">
        <p14:creationId xmlns:p14="http://schemas.microsoft.com/office/powerpoint/2010/main" val="4079365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13</a:t>
            </a:fld>
            <a:endParaRPr lang="en-US"/>
          </a:p>
        </p:txBody>
      </p:sp>
    </p:spTree>
    <p:extLst>
      <p:ext uri="{BB962C8B-B14F-4D97-AF65-F5344CB8AC3E}">
        <p14:creationId xmlns:p14="http://schemas.microsoft.com/office/powerpoint/2010/main" val="1555542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14</a:t>
            </a:fld>
            <a:endParaRPr lang="en-US"/>
          </a:p>
        </p:txBody>
      </p:sp>
    </p:spTree>
    <p:extLst>
      <p:ext uri="{BB962C8B-B14F-4D97-AF65-F5344CB8AC3E}">
        <p14:creationId xmlns:p14="http://schemas.microsoft.com/office/powerpoint/2010/main" val="3468599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15</a:t>
            </a:fld>
            <a:endParaRPr lang="en-US"/>
          </a:p>
        </p:txBody>
      </p:sp>
    </p:spTree>
    <p:extLst>
      <p:ext uri="{BB962C8B-B14F-4D97-AF65-F5344CB8AC3E}">
        <p14:creationId xmlns:p14="http://schemas.microsoft.com/office/powerpoint/2010/main" val="3228342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17</a:t>
            </a:fld>
            <a:endParaRPr lang="en-US"/>
          </a:p>
        </p:txBody>
      </p:sp>
    </p:spTree>
    <p:extLst>
      <p:ext uri="{BB962C8B-B14F-4D97-AF65-F5344CB8AC3E}">
        <p14:creationId xmlns:p14="http://schemas.microsoft.com/office/powerpoint/2010/main" val="4014569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18</a:t>
            </a:fld>
            <a:endParaRPr lang="en-US"/>
          </a:p>
        </p:txBody>
      </p:sp>
    </p:spTree>
    <p:extLst>
      <p:ext uri="{BB962C8B-B14F-4D97-AF65-F5344CB8AC3E}">
        <p14:creationId xmlns:p14="http://schemas.microsoft.com/office/powerpoint/2010/main" val="3537335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19</a:t>
            </a:fld>
            <a:endParaRPr lang="en-US"/>
          </a:p>
        </p:txBody>
      </p:sp>
    </p:spTree>
    <p:extLst>
      <p:ext uri="{BB962C8B-B14F-4D97-AF65-F5344CB8AC3E}">
        <p14:creationId xmlns:p14="http://schemas.microsoft.com/office/powerpoint/2010/main" val="35363897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20</a:t>
            </a:fld>
            <a:endParaRPr lang="en-US"/>
          </a:p>
        </p:txBody>
      </p:sp>
    </p:spTree>
    <p:extLst>
      <p:ext uri="{BB962C8B-B14F-4D97-AF65-F5344CB8AC3E}">
        <p14:creationId xmlns:p14="http://schemas.microsoft.com/office/powerpoint/2010/main" val="31886211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21</a:t>
            </a:fld>
            <a:endParaRPr lang="en-US"/>
          </a:p>
        </p:txBody>
      </p:sp>
    </p:spTree>
    <p:extLst>
      <p:ext uri="{BB962C8B-B14F-4D97-AF65-F5344CB8AC3E}">
        <p14:creationId xmlns:p14="http://schemas.microsoft.com/office/powerpoint/2010/main" val="40146325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23</a:t>
            </a:fld>
            <a:endParaRPr lang="en-US"/>
          </a:p>
        </p:txBody>
      </p:sp>
    </p:spTree>
    <p:extLst>
      <p:ext uri="{BB962C8B-B14F-4D97-AF65-F5344CB8AC3E}">
        <p14:creationId xmlns:p14="http://schemas.microsoft.com/office/powerpoint/2010/main" val="2156525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3</a:t>
            </a:fld>
            <a:endParaRPr lang="en-US"/>
          </a:p>
        </p:txBody>
      </p:sp>
    </p:spTree>
    <p:extLst>
      <p:ext uri="{BB962C8B-B14F-4D97-AF65-F5344CB8AC3E}">
        <p14:creationId xmlns:p14="http://schemas.microsoft.com/office/powerpoint/2010/main" val="3955141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24</a:t>
            </a:fld>
            <a:endParaRPr lang="en-US"/>
          </a:p>
        </p:txBody>
      </p:sp>
    </p:spTree>
    <p:extLst>
      <p:ext uri="{BB962C8B-B14F-4D97-AF65-F5344CB8AC3E}">
        <p14:creationId xmlns:p14="http://schemas.microsoft.com/office/powerpoint/2010/main" val="1612731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5</a:t>
            </a:fld>
            <a:endParaRPr lang="en-US"/>
          </a:p>
        </p:txBody>
      </p:sp>
    </p:spTree>
    <p:extLst>
      <p:ext uri="{BB962C8B-B14F-4D97-AF65-F5344CB8AC3E}">
        <p14:creationId xmlns:p14="http://schemas.microsoft.com/office/powerpoint/2010/main" val="1720299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6</a:t>
            </a:fld>
            <a:endParaRPr lang="en-US"/>
          </a:p>
        </p:txBody>
      </p:sp>
    </p:spTree>
    <p:extLst>
      <p:ext uri="{BB962C8B-B14F-4D97-AF65-F5344CB8AC3E}">
        <p14:creationId xmlns:p14="http://schemas.microsoft.com/office/powerpoint/2010/main" val="470102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7</a:t>
            </a:fld>
            <a:endParaRPr lang="en-US"/>
          </a:p>
        </p:txBody>
      </p:sp>
    </p:spTree>
    <p:extLst>
      <p:ext uri="{BB962C8B-B14F-4D97-AF65-F5344CB8AC3E}">
        <p14:creationId xmlns:p14="http://schemas.microsoft.com/office/powerpoint/2010/main" val="3702456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8</a:t>
            </a:fld>
            <a:endParaRPr lang="en-US"/>
          </a:p>
        </p:txBody>
      </p:sp>
    </p:spTree>
    <p:extLst>
      <p:ext uri="{BB962C8B-B14F-4D97-AF65-F5344CB8AC3E}">
        <p14:creationId xmlns:p14="http://schemas.microsoft.com/office/powerpoint/2010/main" val="1695943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9</a:t>
            </a:fld>
            <a:endParaRPr lang="en-US"/>
          </a:p>
        </p:txBody>
      </p:sp>
    </p:spTree>
    <p:extLst>
      <p:ext uri="{BB962C8B-B14F-4D97-AF65-F5344CB8AC3E}">
        <p14:creationId xmlns:p14="http://schemas.microsoft.com/office/powerpoint/2010/main" val="543304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10</a:t>
            </a:fld>
            <a:endParaRPr lang="en-US"/>
          </a:p>
        </p:txBody>
      </p:sp>
    </p:spTree>
    <p:extLst>
      <p:ext uri="{BB962C8B-B14F-4D97-AF65-F5344CB8AC3E}">
        <p14:creationId xmlns:p14="http://schemas.microsoft.com/office/powerpoint/2010/main" val="30301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876E0-AA6A-41E7-B0DC-6B03C4C56107}" type="slidenum">
              <a:rPr lang="en-US" smtClean="0"/>
              <a:t>11</a:t>
            </a:fld>
            <a:endParaRPr lang="en-US"/>
          </a:p>
        </p:txBody>
      </p:sp>
    </p:spTree>
    <p:extLst>
      <p:ext uri="{BB962C8B-B14F-4D97-AF65-F5344CB8AC3E}">
        <p14:creationId xmlns:p14="http://schemas.microsoft.com/office/powerpoint/2010/main" val="870461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2CDEE3A1-5268-4B02-897A-8CF0761CAB3E}"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8F934-273C-4947-B690-6C972F9DC250}" type="slidenum">
              <a:rPr lang="en-US" smtClean="0"/>
              <a:t>‹#›</a:t>
            </a:fld>
            <a:endParaRPr lang="en-US"/>
          </a:p>
        </p:txBody>
      </p:sp>
    </p:spTree>
    <p:extLst>
      <p:ext uri="{BB962C8B-B14F-4D97-AF65-F5344CB8AC3E}">
        <p14:creationId xmlns:p14="http://schemas.microsoft.com/office/powerpoint/2010/main" val="3088677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2CDEE3A1-5268-4B02-897A-8CF0761CAB3E}"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8F934-273C-4947-B690-6C972F9DC250}" type="slidenum">
              <a:rPr lang="en-US" smtClean="0"/>
              <a:t>‹#›</a:t>
            </a:fld>
            <a:endParaRPr lang="en-US"/>
          </a:p>
        </p:txBody>
      </p:sp>
    </p:spTree>
    <p:extLst>
      <p:ext uri="{BB962C8B-B14F-4D97-AF65-F5344CB8AC3E}">
        <p14:creationId xmlns:p14="http://schemas.microsoft.com/office/powerpoint/2010/main" val="4029210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2CDEE3A1-5268-4B02-897A-8CF0761CAB3E}"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8F934-273C-4947-B690-6C972F9DC250}" type="slidenum">
              <a:rPr lang="en-US" smtClean="0"/>
              <a:t>‹#›</a:t>
            </a:fld>
            <a:endParaRPr lang="en-US"/>
          </a:p>
        </p:txBody>
      </p:sp>
    </p:spTree>
    <p:extLst>
      <p:ext uri="{BB962C8B-B14F-4D97-AF65-F5344CB8AC3E}">
        <p14:creationId xmlns:p14="http://schemas.microsoft.com/office/powerpoint/2010/main" val="2518574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DEE3A1-5268-4B02-897A-8CF0761CAB3E}"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8F934-273C-4947-B690-6C972F9DC250}" type="slidenum">
              <a:rPr lang="en-US" smtClean="0"/>
              <a:t>‹#›</a:t>
            </a:fld>
            <a:endParaRPr lang="en-US"/>
          </a:p>
        </p:txBody>
      </p:sp>
    </p:spTree>
    <p:extLst>
      <p:ext uri="{BB962C8B-B14F-4D97-AF65-F5344CB8AC3E}">
        <p14:creationId xmlns:p14="http://schemas.microsoft.com/office/powerpoint/2010/main" val="3295083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2CDEE3A1-5268-4B02-897A-8CF0761CAB3E}"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8F934-273C-4947-B690-6C972F9DC250}" type="slidenum">
              <a:rPr lang="en-US" smtClean="0"/>
              <a:t>‹#›</a:t>
            </a:fld>
            <a:endParaRPr lang="en-US"/>
          </a:p>
        </p:txBody>
      </p:sp>
    </p:spTree>
    <p:extLst>
      <p:ext uri="{BB962C8B-B14F-4D97-AF65-F5344CB8AC3E}">
        <p14:creationId xmlns:p14="http://schemas.microsoft.com/office/powerpoint/2010/main" val="2647220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DEE3A1-5268-4B02-897A-8CF0761CAB3E}"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8F934-273C-4947-B690-6C972F9DC250}" type="slidenum">
              <a:rPr lang="en-US" smtClean="0"/>
              <a:t>‹#›</a:t>
            </a:fld>
            <a:endParaRPr lang="en-US"/>
          </a:p>
        </p:txBody>
      </p:sp>
    </p:spTree>
    <p:extLst>
      <p:ext uri="{BB962C8B-B14F-4D97-AF65-F5344CB8AC3E}">
        <p14:creationId xmlns:p14="http://schemas.microsoft.com/office/powerpoint/2010/main" val="3675222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2CDEE3A1-5268-4B02-897A-8CF0761CAB3E}"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8F934-273C-4947-B690-6C972F9DC250}" type="slidenum">
              <a:rPr lang="en-US" smtClean="0"/>
              <a:t>‹#›</a:t>
            </a:fld>
            <a:endParaRPr lang="en-US"/>
          </a:p>
        </p:txBody>
      </p:sp>
    </p:spTree>
    <p:extLst>
      <p:ext uri="{BB962C8B-B14F-4D97-AF65-F5344CB8AC3E}">
        <p14:creationId xmlns:p14="http://schemas.microsoft.com/office/powerpoint/2010/main" val="975233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2CDEE3A1-5268-4B02-897A-8CF0761CAB3E}" type="datetimeFigureOut">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8F934-273C-4947-B690-6C972F9DC250}" type="slidenum">
              <a:rPr lang="en-US" smtClean="0"/>
              <a:t>‹#›</a:t>
            </a:fld>
            <a:endParaRPr lang="en-US"/>
          </a:p>
        </p:txBody>
      </p:sp>
    </p:spTree>
    <p:extLst>
      <p:ext uri="{BB962C8B-B14F-4D97-AF65-F5344CB8AC3E}">
        <p14:creationId xmlns:p14="http://schemas.microsoft.com/office/powerpoint/2010/main" val="3184864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2CDEE3A1-5268-4B02-897A-8CF0761CAB3E}"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8F934-273C-4947-B690-6C972F9DC250}" type="slidenum">
              <a:rPr lang="en-US" smtClean="0"/>
              <a:t>‹#›</a:t>
            </a:fld>
            <a:endParaRPr lang="en-US"/>
          </a:p>
        </p:txBody>
      </p:sp>
    </p:spTree>
    <p:extLst>
      <p:ext uri="{BB962C8B-B14F-4D97-AF65-F5344CB8AC3E}">
        <p14:creationId xmlns:p14="http://schemas.microsoft.com/office/powerpoint/2010/main" val="3912943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EE3A1-5268-4B02-897A-8CF0761CAB3E}"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8F934-273C-4947-B690-6C972F9DC250}" type="slidenum">
              <a:rPr lang="en-US" smtClean="0"/>
              <a:t>‹#›</a:t>
            </a:fld>
            <a:endParaRPr lang="en-US"/>
          </a:p>
        </p:txBody>
      </p:sp>
    </p:spTree>
    <p:extLst>
      <p:ext uri="{BB962C8B-B14F-4D97-AF65-F5344CB8AC3E}">
        <p14:creationId xmlns:p14="http://schemas.microsoft.com/office/powerpoint/2010/main" val="410502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DEE3A1-5268-4B02-897A-8CF0761CAB3E}"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8F934-273C-4947-B690-6C972F9DC250}" type="slidenum">
              <a:rPr lang="en-US" smtClean="0"/>
              <a:t>‹#›</a:t>
            </a:fld>
            <a:endParaRPr lang="en-US"/>
          </a:p>
        </p:txBody>
      </p:sp>
    </p:spTree>
    <p:extLst>
      <p:ext uri="{BB962C8B-B14F-4D97-AF65-F5344CB8AC3E}">
        <p14:creationId xmlns:p14="http://schemas.microsoft.com/office/powerpoint/2010/main" val="2296611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DEE3A1-5268-4B02-897A-8CF0761CAB3E}"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8F934-273C-4947-B690-6C972F9DC250}" type="slidenum">
              <a:rPr lang="en-US" smtClean="0"/>
              <a:t>‹#›</a:t>
            </a:fld>
            <a:endParaRPr lang="en-US"/>
          </a:p>
        </p:txBody>
      </p:sp>
    </p:spTree>
    <p:extLst>
      <p:ext uri="{BB962C8B-B14F-4D97-AF65-F5344CB8AC3E}">
        <p14:creationId xmlns:p14="http://schemas.microsoft.com/office/powerpoint/2010/main" val="2693945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EE3A1-5268-4B02-897A-8CF0761CAB3E}" type="datetimeFigureOut">
              <a:rPr lang="en-US" smtClean="0"/>
              <a:t>11/28/2016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8F934-273C-4947-B690-6C972F9DC250}" type="slidenum">
              <a:rPr lang="en-US" smtClean="0"/>
              <a:t>‹#›</a:t>
            </a:fld>
            <a:endParaRPr lang="en-US"/>
          </a:p>
        </p:txBody>
      </p:sp>
    </p:spTree>
    <p:extLst>
      <p:ext uri="{BB962C8B-B14F-4D97-AF65-F5344CB8AC3E}">
        <p14:creationId xmlns:p14="http://schemas.microsoft.com/office/powerpoint/2010/main" val="367145280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a:latin typeface="Times New Roman" panose="02020603050405020304" pitchFamily="18" charset="0"/>
              </a:rPr>
              <a:t>What Statistical Knowledge Serves as a Foundation for a Business Analytics Course? </a:t>
            </a:r>
          </a:p>
        </p:txBody>
      </p:sp>
      <p:sp>
        <p:nvSpPr>
          <p:cNvPr id="3" name="Text Placeholder 2"/>
          <p:cNvSpPr>
            <a:spLocks noGrp="1"/>
          </p:cNvSpPr>
          <p:nvPr>
            <p:ph type="body" idx="1"/>
          </p:nvPr>
        </p:nvSpPr>
        <p:spPr/>
        <p:txBody>
          <a:bodyPr>
            <a:normAutofit lnSpcReduction="10000"/>
          </a:bodyPr>
          <a:lstStyle/>
          <a:p>
            <a:pPr marL="0" marR="0" lvl="0" indent="0" rtl="0">
              <a:buNone/>
            </a:pPr>
            <a:endParaRPr lang="en-US" b="0" i="0" u="none" strike="noStrike" baseline="0" dirty="0">
              <a:latin typeface="Times New Roman" panose="02020603050405020304" pitchFamily="18" charset="0"/>
            </a:endParaRPr>
          </a:p>
          <a:p>
            <a:pPr marL="0" marR="0" lvl="0" indent="0" rtl="0">
              <a:buNone/>
            </a:pPr>
            <a:r>
              <a:rPr lang="en-US" sz="3200" b="0" i="0" u="none" strike="noStrike" baseline="0" dirty="0">
                <a:latin typeface="Times New Roman" panose="02020603050405020304" pitchFamily="18" charset="0"/>
              </a:rPr>
              <a:t>Abstract:</a:t>
            </a:r>
            <a:r>
              <a:rPr lang="en-US" sz="3200" b="1" i="0" u="none" strike="noStrike" baseline="0" dirty="0">
                <a:latin typeface="Times New Roman" panose="02020603050405020304" pitchFamily="18" charset="0"/>
              </a:rPr>
              <a:t>  </a:t>
            </a:r>
            <a:r>
              <a:rPr lang="en-US" sz="3200" b="0" i="0" u="none" strike="noStrike" baseline="0" dirty="0">
                <a:latin typeface="Times New Roman" panose="02020603050405020304" pitchFamily="18" charset="0"/>
              </a:rPr>
              <a:t>This session examines the statistical principles and techniques that would prepare students to take a business analytics course. Presenters seek, through discussion with attendees, to formulate the required knowledge as a series of review questions that could help students prepare for such a course.</a:t>
            </a:r>
          </a:p>
          <a:p>
            <a:pPr marR="0" lvl="1" rtl="0"/>
            <a:endParaRPr lang="en-US" b="1" i="0" u="none" strike="noStrike" baseline="0" dirty="0">
              <a:latin typeface="Times New Roman" panose="02020603050405020304" pitchFamily="18" charset="0"/>
            </a:endParaRPr>
          </a:p>
          <a:p>
            <a:pPr marL="377886" marR="0" lvl="1" indent="0" rtl="0">
              <a:buNone/>
            </a:pPr>
            <a:endParaRPr lang="en-US" b="1" i="0" u="none" strike="noStrike" baseline="0" dirty="0">
              <a:latin typeface="Times New Roman" panose="02020603050405020304" pitchFamily="18" charset="0"/>
            </a:endParaRPr>
          </a:p>
          <a:p>
            <a:pPr marL="377886" marR="0" lvl="1" indent="0" rtl="0">
              <a:buNone/>
            </a:pPr>
            <a:r>
              <a:rPr lang="en-US" b="1" i="0" u="none" strike="noStrike" baseline="0" dirty="0">
                <a:latin typeface="Times New Roman" panose="02020603050405020304" pitchFamily="18" charset="0"/>
              </a:rPr>
              <a:t>DSI 2016 DASI Session, Saturday, November 19, 2016, 4:30-6 PM,</a:t>
            </a:r>
          </a:p>
          <a:p>
            <a:pPr marL="377886" marR="0" lvl="1" indent="0" algn="ctr" rtl="0">
              <a:buNone/>
            </a:pPr>
            <a:r>
              <a:rPr lang="en-US" i="1" dirty="0">
                <a:latin typeface="Times New Roman" panose="02020603050405020304" pitchFamily="18" charset="0"/>
              </a:rPr>
              <a:t>as presented on that date, with special formatting removed</a:t>
            </a:r>
            <a:endParaRPr lang="en-US" i="1" u="none" strike="noStrike" baseline="0" dirty="0">
              <a:latin typeface="Times New Roman" panose="02020603050405020304" pitchFamily="18" charset="0"/>
            </a:endParaRPr>
          </a:p>
        </p:txBody>
      </p:sp>
    </p:spTree>
    <p:extLst>
      <p:ext uri="{BB962C8B-B14F-4D97-AF65-F5344CB8AC3E}">
        <p14:creationId xmlns:p14="http://schemas.microsoft.com/office/powerpoint/2010/main" val="1786405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dirty="0">
                <a:latin typeface="Times New Roman" panose="02020603050405020304" pitchFamily="18" charset="0"/>
              </a:rPr>
              <a:t>Using a Q&amp;A format to present Foundational Knowledge</a:t>
            </a:r>
          </a:p>
        </p:txBody>
      </p:sp>
      <p:sp>
        <p:nvSpPr>
          <p:cNvPr id="3" name="Text Placeholder 2"/>
          <p:cNvSpPr>
            <a:spLocks noGrp="1"/>
          </p:cNvSpPr>
          <p:nvPr>
            <p:ph type="body" idx="1"/>
          </p:nvPr>
        </p:nvSpPr>
        <p:spPr/>
        <p:txBody>
          <a:bodyPr/>
          <a:lstStyle/>
          <a:p>
            <a:pPr marR="0" lvl="0" rtl="0"/>
            <a:endParaRPr lang="en-US" b="0" i="0" u="none" strike="noStrike" baseline="0" dirty="0">
              <a:latin typeface="Times New Roman" panose="02020603050405020304" pitchFamily="18" charset="0"/>
            </a:endParaRPr>
          </a:p>
          <a:p>
            <a:pPr marR="0" lvl="0" rtl="0"/>
            <a:r>
              <a:rPr lang="en-US" sz="3200" b="0" i="0" u="none" strike="noStrike" baseline="0" dirty="0">
                <a:latin typeface="Times New Roman" panose="02020603050405020304" pitchFamily="18" charset="0"/>
              </a:rPr>
              <a:t>Sequencing issue: what question comes first?</a:t>
            </a:r>
          </a:p>
          <a:p>
            <a:pPr marR="0" lvl="0" rtl="0"/>
            <a:r>
              <a:rPr lang="en-US" sz="3200" b="0" i="0" u="none" strike="noStrike" baseline="0" dirty="0">
                <a:latin typeface="Times New Roman" panose="02020603050405020304" pitchFamily="18" charset="0"/>
              </a:rPr>
              <a:t>What concepts do not lend themselves to questions?</a:t>
            </a:r>
          </a:p>
        </p:txBody>
      </p:sp>
    </p:spTree>
    <p:extLst>
      <p:ext uri="{BB962C8B-B14F-4D97-AF65-F5344CB8AC3E}">
        <p14:creationId xmlns:p14="http://schemas.microsoft.com/office/powerpoint/2010/main" val="2921082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dirty="0">
                <a:latin typeface="Times New Roman" panose="02020603050405020304" pitchFamily="18" charset="0"/>
              </a:rPr>
              <a:t>Our solution: Three Units, 2</a:t>
            </a:r>
            <a:r>
              <a:rPr lang="en-US" b="1" i="0" u="none" strike="noStrike" dirty="0">
                <a:latin typeface="Times New Roman" panose="02020603050405020304" pitchFamily="18" charset="0"/>
              </a:rPr>
              <a:t> of which are Q&amp;As</a:t>
            </a:r>
            <a:endParaRPr lang="en-US" b="1"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lstStyle/>
          <a:p>
            <a:pPr lvl="0"/>
            <a:endParaRPr lang="en-US" dirty="0">
              <a:latin typeface="Times New Roman" panose="02020603050405020304" pitchFamily="18" charset="0"/>
            </a:endParaRPr>
          </a:p>
          <a:p>
            <a:pPr lvl="0"/>
            <a:r>
              <a:rPr lang="en-US" sz="3200" dirty="0">
                <a:latin typeface="Times New Roman" panose="02020603050405020304" pitchFamily="18" charset="0"/>
              </a:rPr>
              <a:t>Q&amp;A: Basic Statistical Terms, Concepts, and Methods</a:t>
            </a:r>
          </a:p>
          <a:p>
            <a:pPr lvl="0"/>
            <a:r>
              <a:rPr lang="en-US" sz="3200" dirty="0">
                <a:latin typeface="Times New Roman" panose="02020603050405020304" pitchFamily="18" charset="0"/>
              </a:rPr>
              <a:t>Q&amp;A: Statistical Inference Basics</a:t>
            </a:r>
          </a:p>
          <a:p>
            <a:pPr lvl="0"/>
            <a:r>
              <a:rPr lang="en-US" sz="3200" dirty="0">
                <a:latin typeface="Times New Roman" panose="02020603050405020304" pitchFamily="18" charset="0"/>
              </a:rPr>
              <a:t>Review Chapter: Linear Regression Basics </a:t>
            </a:r>
          </a:p>
          <a:p>
            <a:pPr lvl="0"/>
            <a:endParaRPr lang="en-US" dirty="0">
              <a:latin typeface="Times New Roman" panose="02020603050405020304" pitchFamily="18" charset="0"/>
            </a:endParaRPr>
          </a:p>
          <a:p>
            <a:pPr marL="0" lvl="0" indent="0">
              <a:buNone/>
            </a:pPr>
            <a:r>
              <a:rPr lang="en-US" sz="3000" dirty="0">
                <a:latin typeface="Times New Roman" panose="02020603050405020304" pitchFamily="18" charset="0"/>
              </a:rPr>
              <a:t>TBD: The amount of “practical skills” reviewed for these topics.</a:t>
            </a:r>
          </a:p>
          <a:p>
            <a:endParaRPr lang="en-US" dirty="0"/>
          </a:p>
        </p:txBody>
      </p:sp>
    </p:spTree>
    <p:extLst>
      <p:ext uri="{BB962C8B-B14F-4D97-AF65-F5344CB8AC3E}">
        <p14:creationId xmlns:p14="http://schemas.microsoft.com/office/powerpoint/2010/main" val="2726193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rPr>
              <a:t>Basic Statistical Terms, Concepts, and Methods</a:t>
            </a:r>
            <a:br>
              <a:rPr lang="en-US" b="1" dirty="0">
                <a:latin typeface="Times New Roman" panose="02020603050405020304" pitchFamily="18" charset="0"/>
              </a:rPr>
            </a:br>
            <a:endParaRPr lang="en-US" b="1" dirty="0">
              <a:latin typeface="Times New Roman" panose="02020603050405020304" pitchFamily="18" charset="0"/>
            </a:endParaRPr>
          </a:p>
        </p:txBody>
      </p:sp>
      <p:sp>
        <p:nvSpPr>
          <p:cNvPr id="3" name="Content Placeholder 2"/>
          <p:cNvSpPr>
            <a:spLocks noGrp="1"/>
          </p:cNvSpPr>
          <p:nvPr>
            <p:ph idx="1"/>
          </p:nvPr>
        </p:nvSpPr>
        <p:spPr/>
        <p:txBody>
          <a:bodyPr>
            <a:normAutofit/>
          </a:bodyPr>
          <a:lstStyle/>
          <a:p>
            <a:pPr marL="463550" lvl="0" indent="-463550">
              <a:buNone/>
            </a:pPr>
            <a:r>
              <a:rPr lang="en-US" sz="3200" dirty="0">
                <a:latin typeface="Times New Roman" panose="02020603050405020304" pitchFamily="18" charset="0"/>
              </a:rPr>
              <a:t>1.1 What’s “statistics” and why should I bother studying statistics?</a:t>
            </a:r>
          </a:p>
          <a:p>
            <a:pPr marL="739775" lvl="1" indent="0">
              <a:buNone/>
            </a:pPr>
            <a:endParaRPr lang="en-US" dirty="0"/>
          </a:p>
          <a:p>
            <a:pPr marL="739775" lvl="1" indent="0">
              <a:buNone/>
            </a:pPr>
            <a:r>
              <a:rPr lang="en-US" sz="2800" dirty="0"/>
              <a:t>Statistics is one of the tools of a modern information system. Businesses use information systems</a:t>
            </a:r>
            <a:r>
              <a:rPr lang="en-US" sz="2800" i="1" dirty="0"/>
              <a:t> </a:t>
            </a:r>
            <a:r>
              <a:rPr lang="en-US" sz="2800" dirty="0"/>
              <a:t>to generate useful information for management decision-making. Statistics provides the means to analyze data that may affect decision-making. In an information system, statistics has the unique ability to organize and summarize large volumes of data and to demonstrate relationships among related data.</a:t>
            </a:r>
            <a:endParaRPr lang="en-US" sz="2800" dirty="0">
              <a:latin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04025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rPr>
              <a:t>Basic Statistical Terms, Concepts, and Methods</a:t>
            </a:r>
            <a:br>
              <a:rPr lang="en-US" b="1" dirty="0">
                <a:latin typeface="Times New Roman" panose="02020603050405020304" pitchFamily="18" charset="0"/>
              </a:rPr>
            </a:br>
            <a:endParaRPr lang="en-US" b="1" dirty="0">
              <a:latin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lvl="0" indent="0">
              <a:buNone/>
            </a:pPr>
            <a:r>
              <a:rPr lang="en-US" sz="3200" dirty="0">
                <a:latin typeface="Times New Roman" panose="02020603050405020304" pitchFamily="18" charset="0"/>
              </a:rPr>
              <a:t>1.2 What is data??</a:t>
            </a:r>
          </a:p>
          <a:p>
            <a:pPr marL="739775" lvl="1" indent="0">
              <a:buNone/>
            </a:pPr>
            <a:endParaRPr lang="en-US" dirty="0"/>
          </a:p>
          <a:p>
            <a:pPr marL="739775" lvl="1" indent="0">
              <a:buNone/>
            </a:pPr>
            <a:r>
              <a:rPr lang="en-US" sz="2800" dirty="0"/>
              <a:t>Data are the facts that a business collects or generates as part of its ongoing activities as well as facts that a business may collect from other sources to facilitate decision-making. </a:t>
            </a:r>
          </a:p>
          <a:p>
            <a:endParaRPr lang="en-US" dirty="0"/>
          </a:p>
        </p:txBody>
      </p:sp>
    </p:spTree>
    <p:extLst>
      <p:ext uri="{BB962C8B-B14F-4D97-AF65-F5344CB8AC3E}">
        <p14:creationId xmlns:p14="http://schemas.microsoft.com/office/powerpoint/2010/main" val="2192366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rPr>
              <a:t>Basic Statistical Terms, Concepts, and Methods</a:t>
            </a:r>
            <a:br>
              <a:rPr lang="en-US" b="1" dirty="0">
                <a:latin typeface="Times New Roman" panose="02020603050405020304" pitchFamily="18" charset="0"/>
              </a:rPr>
            </a:br>
            <a:endParaRPr lang="en-US" b="1" dirty="0">
              <a:latin typeface="Times New Roman" panose="02020603050405020304" pitchFamily="18" charset="0"/>
            </a:endParaRPr>
          </a:p>
        </p:txBody>
      </p:sp>
      <p:sp>
        <p:nvSpPr>
          <p:cNvPr id="3" name="Content Placeholder 2"/>
          <p:cNvSpPr>
            <a:spLocks noGrp="1"/>
          </p:cNvSpPr>
          <p:nvPr>
            <p:ph idx="1"/>
          </p:nvPr>
        </p:nvSpPr>
        <p:spPr/>
        <p:txBody>
          <a:bodyPr>
            <a:normAutofit/>
          </a:bodyPr>
          <a:lstStyle/>
          <a:p>
            <a:pPr marL="463550" lvl="0" indent="-463550">
              <a:buNone/>
            </a:pPr>
            <a:r>
              <a:rPr lang="en-US" sz="3200" dirty="0">
                <a:latin typeface="Times New Roman" panose="02020603050405020304" pitchFamily="18" charset="0"/>
              </a:rPr>
              <a:t>1.3 What’s the distinction meant by using “business statistics” instead of “statistics?”</a:t>
            </a:r>
          </a:p>
          <a:p>
            <a:pPr marL="739775" lvl="1" indent="0">
              <a:buNone/>
            </a:pPr>
            <a:endParaRPr lang="en-US" dirty="0"/>
          </a:p>
          <a:p>
            <a:pPr marL="739775" lvl="1" indent="0">
              <a:buNone/>
            </a:pPr>
            <a:r>
              <a:rPr lang="en-US" sz="2800" dirty="0"/>
              <a:t>Business statistics emphasizes the application of statistics to management decision making. Using business statistics always begins with the statement of an organizational problem or goal that fact-based, rational decision-making can help solve or achieve....Business statistics users need to understand the logic behind the statistical methods they use…(and) need to know the implications and assumptions about the data they use.</a:t>
            </a:r>
          </a:p>
          <a:p>
            <a:endParaRPr lang="en-US" dirty="0"/>
          </a:p>
        </p:txBody>
      </p:sp>
    </p:spTree>
    <p:extLst>
      <p:ext uri="{BB962C8B-B14F-4D97-AF65-F5344CB8AC3E}">
        <p14:creationId xmlns:p14="http://schemas.microsoft.com/office/powerpoint/2010/main" val="3367762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rPr>
              <a:t>Basic Statistical Terms, Concepts, and Methods</a:t>
            </a:r>
            <a:br>
              <a:rPr lang="en-US" b="1" dirty="0">
                <a:latin typeface="Times New Roman" panose="02020603050405020304" pitchFamily="18" charset="0"/>
              </a:rPr>
            </a:br>
            <a:endParaRPr lang="en-US" b="1" dirty="0">
              <a:latin typeface="Times New Roman" panose="02020603050405020304" pitchFamily="18" charset="0"/>
            </a:endParaRPr>
          </a:p>
        </p:txBody>
      </p:sp>
      <p:sp>
        <p:nvSpPr>
          <p:cNvPr id="3" name="Content Placeholder 2"/>
          <p:cNvSpPr>
            <a:spLocks noGrp="1"/>
          </p:cNvSpPr>
          <p:nvPr>
            <p:ph idx="1"/>
          </p:nvPr>
        </p:nvSpPr>
        <p:spPr/>
        <p:txBody>
          <a:bodyPr>
            <a:normAutofit/>
          </a:bodyPr>
          <a:lstStyle/>
          <a:p>
            <a:pPr marL="463550" lvl="0" indent="-463550">
              <a:buNone/>
            </a:pPr>
            <a:r>
              <a:rPr lang="en-US" sz="3200" dirty="0">
                <a:latin typeface="Times New Roman" panose="02020603050405020304" pitchFamily="18" charset="0"/>
              </a:rPr>
              <a:t>1.4 What kinds of data do statistical methods use?</a:t>
            </a:r>
          </a:p>
          <a:p>
            <a:pPr marL="739775" lvl="1" indent="0">
              <a:buNone/>
            </a:pPr>
            <a:endParaRPr lang="en-US" dirty="0"/>
          </a:p>
          <a:p>
            <a:pPr marL="739775" lvl="1" indent="0">
              <a:buNone/>
            </a:pPr>
            <a:r>
              <a:rPr lang="en-US" sz="2800" dirty="0"/>
              <a:t>Statistical methods use data that are the results of a counting, measuring, or classifying activity. Counting things leads to discrete counts…</a:t>
            </a:r>
          </a:p>
          <a:p>
            <a:pPr marL="739775" lvl="1" indent="0">
              <a:buNone/>
            </a:pPr>
            <a:r>
              <a:rPr lang="en-US" sz="2800" dirty="0"/>
              <a:t>Measuring things leads to continuous values that may be any value within an interval…</a:t>
            </a:r>
          </a:p>
          <a:p>
            <a:pPr marL="739775" lvl="1" indent="0">
              <a:buNone/>
            </a:pPr>
            <a:r>
              <a:rPr lang="en-US" sz="2800" dirty="0"/>
              <a:t>Classifying activities results in assigning categories to something….</a:t>
            </a:r>
          </a:p>
          <a:p>
            <a:endParaRPr lang="en-US" dirty="0"/>
          </a:p>
        </p:txBody>
      </p:sp>
    </p:spTree>
    <p:extLst>
      <p:ext uri="{BB962C8B-B14F-4D97-AF65-F5344CB8AC3E}">
        <p14:creationId xmlns:p14="http://schemas.microsoft.com/office/powerpoint/2010/main" val="2748483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rPr>
              <a:t>Statistical Inference Basics</a:t>
            </a:r>
            <a:br>
              <a:rPr lang="en-US" b="1" dirty="0">
                <a:latin typeface="Times New Roman" panose="02020603050405020304" pitchFamily="18" charset="0"/>
              </a:rPr>
            </a:br>
            <a:endParaRPr lang="en-US" b="1" dirty="0">
              <a:latin typeface="Times New Roman" panose="02020603050405020304" pitchFamily="18" charset="0"/>
            </a:endParaRPr>
          </a:p>
        </p:txBody>
      </p:sp>
      <p:sp>
        <p:nvSpPr>
          <p:cNvPr id="3" name="Content Placeholder 2"/>
          <p:cNvSpPr>
            <a:spLocks noGrp="1"/>
          </p:cNvSpPr>
          <p:nvPr>
            <p:ph idx="1"/>
          </p:nvPr>
        </p:nvSpPr>
        <p:spPr/>
        <p:txBody>
          <a:bodyPr>
            <a:normAutofit/>
          </a:bodyPr>
          <a:lstStyle/>
          <a:p>
            <a:pPr marL="463550" lvl="0" indent="-463550">
              <a:buNone/>
            </a:pPr>
            <a:r>
              <a:rPr lang="en-US" sz="3200" dirty="0">
                <a:latin typeface="Times New Roman" panose="02020603050405020304" pitchFamily="18" charset="0"/>
              </a:rPr>
              <a:t>2.7 What is sampling error? Why is it important?</a:t>
            </a:r>
          </a:p>
          <a:p>
            <a:pPr marL="739775" lvl="1" indent="0">
              <a:buNone/>
            </a:pPr>
            <a:endParaRPr lang="en-US" dirty="0"/>
          </a:p>
          <a:p>
            <a:pPr marL="739775" lvl="1" indent="0">
              <a:buNone/>
            </a:pPr>
            <a:r>
              <a:rPr lang="en-US" sz="2800" dirty="0"/>
              <a:t>Sample statistics almost always vary from sample to sample. This expected variation is called the </a:t>
            </a:r>
            <a:r>
              <a:rPr lang="en-US" sz="2800" i="1" dirty="0"/>
              <a:t>sampling error</a:t>
            </a:r>
            <a:r>
              <a:rPr lang="en-US" sz="2800" dirty="0"/>
              <a:t>. The size of the sampling error is primarily based on the variation in the population itself and on the size of the sample selected. Larger samples will have less sampling error….</a:t>
            </a:r>
          </a:p>
          <a:p>
            <a:endParaRPr lang="en-US" dirty="0"/>
          </a:p>
        </p:txBody>
      </p:sp>
    </p:spTree>
    <p:extLst>
      <p:ext uri="{BB962C8B-B14F-4D97-AF65-F5344CB8AC3E}">
        <p14:creationId xmlns:p14="http://schemas.microsoft.com/office/powerpoint/2010/main" val="332643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rPr>
              <a:t>Statistical Inference Basics</a:t>
            </a:r>
            <a:br>
              <a:rPr lang="en-US" b="1" dirty="0">
                <a:latin typeface="Times New Roman" panose="02020603050405020304" pitchFamily="18" charset="0"/>
              </a:rPr>
            </a:br>
            <a:endParaRPr lang="en-US" b="1" dirty="0">
              <a:latin typeface="Times New Roman" panose="02020603050405020304" pitchFamily="18" charset="0"/>
            </a:endParaRPr>
          </a:p>
        </p:txBody>
      </p:sp>
      <p:sp>
        <p:nvSpPr>
          <p:cNvPr id="3" name="Content Placeholder 2"/>
          <p:cNvSpPr>
            <a:spLocks noGrp="1"/>
          </p:cNvSpPr>
          <p:nvPr>
            <p:ph idx="1"/>
          </p:nvPr>
        </p:nvSpPr>
        <p:spPr/>
        <p:txBody>
          <a:bodyPr>
            <a:normAutofit/>
          </a:bodyPr>
          <a:lstStyle/>
          <a:p>
            <a:pPr marL="463550" lvl="0" indent="-463550">
              <a:buNone/>
            </a:pPr>
            <a:r>
              <a:rPr lang="en-US" sz="3200" dirty="0">
                <a:latin typeface="Times New Roman" panose="02020603050405020304" pitchFamily="18" charset="0"/>
              </a:rPr>
              <a:t>2.8 What is a confidence interval?</a:t>
            </a:r>
          </a:p>
          <a:p>
            <a:pPr marL="739775" lvl="1" indent="0">
              <a:buNone/>
            </a:pPr>
            <a:endParaRPr lang="en-US" dirty="0"/>
          </a:p>
          <a:p>
            <a:pPr marL="739775" lvl="1" indent="0">
              <a:buNone/>
            </a:pPr>
            <a:r>
              <a:rPr lang="en-US" sz="2800" dirty="0"/>
              <a:t>A confidence interval estimate is a range of numbers, called an interval, constructed around a point estimate, the value that represents the “best guess” of a particular sample statistic. One constructs confidence intervals in a way that ensures that the probability that the interval includes the population parameter will be known….</a:t>
            </a:r>
          </a:p>
          <a:p>
            <a:endParaRPr lang="en-US" dirty="0"/>
          </a:p>
        </p:txBody>
      </p:sp>
    </p:spTree>
    <p:extLst>
      <p:ext uri="{BB962C8B-B14F-4D97-AF65-F5344CB8AC3E}">
        <p14:creationId xmlns:p14="http://schemas.microsoft.com/office/powerpoint/2010/main" val="392471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rPr>
              <a:t>Statistical Inference Basics</a:t>
            </a:r>
            <a:br>
              <a:rPr lang="en-US" b="1" dirty="0">
                <a:latin typeface="Times New Roman" panose="02020603050405020304" pitchFamily="18" charset="0"/>
              </a:rPr>
            </a:br>
            <a:endParaRPr lang="en-US" b="1" dirty="0">
              <a:latin typeface="Times New Roman" panose="02020603050405020304" pitchFamily="18" charset="0"/>
            </a:endParaRPr>
          </a:p>
        </p:txBody>
      </p:sp>
      <p:sp>
        <p:nvSpPr>
          <p:cNvPr id="3" name="Content Placeholder 2"/>
          <p:cNvSpPr>
            <a:spLocks noGrp="1"/>
          </p:cNvSpPr>
          <p:nvPr>
            <p:ph idx="1"/>
          </p:nvPr>
        </p:nvSpPr>
        <p:spPr/>
        <p:txBody>
          <a:bodyPr>
            <a:normAutofit/>
          </a:bodyPr>
          <a:lstStyle/>
          <a:p>
            <a:pPr marL="463550" lvl="0" indent="-463550">
              <a:buNone/>
            </a:pPr>
            <a:r>
              <a:rPr lang="en-US" sz="3200" dirty="0">
                <a:latin typeface="Times New Roman" panose="02020603050405020304" pitchFamily="18" charset="0"/>
              </a:rPr>
              <a:t>2.15 How do you perform hypothesis testing using the	  </a:t>
            </a:r>
            <a:r>
              <a:rPr lang="en-US" sz="3200" i="1" dirty="0">
                <a:latin typeface="Times New Roman" panose="02020603050405020304" pitchFamily="18" charset="0"/>
              </a:rPr>
              <a:t>p</a:t>
            </a:r>
            <a:r>
              <a:rPr lang="en-US" sz="3200" dirty="0">
                <a:latin typeface="Times New Roman" panose="02020603050405020304" pitchFamily="18" charset="0"/>
              </a:rPr>
              <a:t>-value approach?</a:t>
            </a:r>
          </a:p>
          <a:p>
            <a:pPr marL="739775" lvl="1" indent="0">
              <a:buNone/>
            </a:pPr>
            <a:endParaRPr lang="en-US" dirty="0"/>
          </a:p>
          <a:p>
            <a:pPr marL="739775" lvl="1" indent="0">
              <a:buNone/>
            </a:pPr>
            <a:r>
              <a:rPr lang="en-US" sz="2800" dirty="0"/>
              <a:t>Most modern statistical and spreadsheet software, including the functions found in spreadsheet programs, can calculate the probability value known as the p-value that you can use to determine whether to reject the null hypothesis.</a:t>
            </a:r>
          </a:p>
          <a:p>
            <a:endParaRPr lang="en-US" dirty="0"/>
          </a:p>
        </p:txBody>
      </p:sp>
    </p:spTree>
    <p:extLst>
      <p:ext uri="{BB962C8B-B14F-4D97-AF65-F5344CB8AC3E}">
        <p14:creationId xmlns:p14="http://schemas.microsoft.com/office/powerpoint/2010/main" val="3784980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rPr>
              <a:t>Statistical Inference Basics</a:t>
            </a:r>
            <a:br>
              <a:rPr lang="en-US" b="1" dirty="0">
                <a:latin typeface="Times New Roman" panose="02020603050405020304" pitchFamily="18" charset="0"/>
              </a:rPr>
            </a:br>
            <a:endParaRPr lang="en-US" b="1" dirty="0">
              <a:latin typeface="Times New Roman" panose="02020603050405020304" pitchFamily="18" charset="0"/>
            </a:endParaRPr>
          </a:p>
        </p:txBody>
      </p:sp>
      <p:sp>
        <p:nvSpPr>
          <p:cNvPr id="3" name="Content Placeholder 2"/>
          <p:cNvSpPr>
            <a:spLocks noGrp="1"/>
          </p:cNvSpPr>
          <p:nvPr>
            <p:ph idx="1"/>
          </p:nvPr>
        </p:nvSpPr>
        <p:spPr/>
        <p:txBody>
          <a:bodyPr>
            <a:normAutofit/>
          </a:bodyPr>
          <a:lstStyle/>
          <a:p>
            <a:pPr marL="463550" lvl="0" indent="-463550">
              <a:buNone/>
            </a:pPr>
            <a:r>
              <a:rPr lang="en-US" sz="3200" dirty="0">
                <a:latin typeface="Times New Roman" panose="02020603050405020304" pitchFamily="18" charset="0"/>
              </a:rPr>
              <a:t>2.16 More specifically, what is a </a:t>
            </a:r>
            <a:r>
              <a:rPr lang="en-US" sz="3200" i="1" dirty="0">
                <a:latin typeface="Times New Roman" panose="02020603050405020304" pitchFamily="18" charset="0"/>
              </a:rPr>
              <a:t>p</a:t>
            </a:r>
            <a:r>
              <a:rPr lang="en-US" sz="3200" dirty="0">
                <a:latin typeface="Times New Roman" panose="02020603050405020304" pitchFamily="18" charset="0"/>
              </a:rPr>
              <a:t>-value?</a:t>
            </a:r>
          </a:p>
          <a:p>
            <a:pPr marL="739775" lvl="1" indent="0">
              <a:buNone/>
            </a:pPr>
            <a:endParaRPr lang="en-US" dirty="0"/>
          </a:p>
          <a:p>
            <a:pPr marL="739775" lvl="1" indent="0">
              <a:buNone/>
            </a:pPr>
            <a:r>
              <a:rPr lang="en-US" sz="2800" dirty="0"/>
              <a:t>The </a:t>
            </a:r>
            <a:r>
              <a:rPr lang="en-US" sz="2800" i="1" dirty="0"/>
              <a:t>p</a:t>
            </a:r>
            <a:r>
              <a:rPr lang="en-US" sz="2800" dirty="0"/>
              <a:t>-value is the probability of computing a test statistic equal to or more extreme than the sample results, given that the null hypothesis </a:t>
            </a:r>
            <a:r>
              <a:rPr lang="en-US" sz="2800" i="1" dirty="0"/>
              <a:t>H</a:t>
            </a:r>
            <a:r>
              <a:rPr lang="en-US" sz="2800" baseline="-25000" dirty="0"/>
              <a:t>0</a:t>
            </a:r>
            <a:r>
              <a:rPr lang="en-US" sz="2800" dirty="0"/>
              <a:t> is true. The </a:t>
            </a:r>
            <a:r>
              <a:rPr lang="en-US" sz="2800" i="1" dirty="0"/>
              <a:t>p</a:t>
            </a:r>
            <a:r>
              <a:rPr lang="en-US" sz="2800" dirty="0"/>
              <a:t>-value is the smallest level at which </a:t>
            </a:r>
            <a:r>
              <a:rPr lang="en-US" sz="2800" i="1" dirty="0"/>
              <a:t>H</a:t>
            </a:r>
            <a:r>
              <a:rPr lang="en-US" sz="2800" baseline="-25000" dirty="0"/>
              <a:t>0</a:t>
            </a:r>
            <a:r>
              <a:rPr lang="en-US" sz="2800" dirty="0"/>
              <a:t> can be rejected for a given set of data. The </a:t>
            </a:r>
            <a:r>
              <a:rPr lang="en-US" sz="2800" i="1" dirty="0"/>
              <a:t>p</a:t>
            </a:r>
            <a:r>
              <a:rPr lang="en-US" sz="2800" dirty="0"/>
              <a:t>-value represents the actual risk of having a Type I error for a given set of data.</a:t>
            </a:r>
          </a:p>
          <a:p>
            <a:pPr marL="1044522" lvl="2" indent="0">
              <a:buNone/>
            </a:pPr>
            <a:endParaRPr lang="en-US" sz="2400" dirty="0"/>
          </a:p>
          <a:p>
            <a:pPr marL="1044522" lvl="2" indent="0">
              <a:buNone/>
            </a:pPr>
            <a:r>
              <a:rPr lang="en-US" sz="2400" dirty="0"/>
              <a:t>(Type I error is defined in an earlier Q&amp;A.)</a:t>
            </a:r>
          </a:p>
          <a:p>
            <a:endParaRPr lang="en-US" dirty="0"/>
          </a:p>
        </p:txBody>
      </p:sp>
    </p:spTree>
    <p:extLst>
      <p:ext uri="{BB962C8B-B14F-4D97-AF65-F5344CB8AC3E}">
        <p14:creationId xmlns:p14="http://schemas.microsoft.com/office/powerpoint/2010/main" val="4229243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dirty="0">
                <a:latin typeface="Times New Roman" panose="02020603050405020304" pitchFamily="18" charset="0"/>
              </a:rPr>
              <a:t>What Statistical Knowledge Serves as a Foundation for a Business Analytics Course? </a:t>
            </a:r>
          </a:p>
        </p:txBody>
      </p:sp>
      <p:sp>
        <p:nvSpPr>
          <p:cNvPr id="3" name="Text Placeholder 2"/>
          <p:cNvSpPr>
            <a:spLocks noGrp="1"/>
          </p:cNvSpPr>
          <p:nvPr>
            <p:ph type="body" idx="1"/>
          </p:nvPr>
        </p:nvSpPr>
        <p:spPr/>
        <p:txBody>
          <a:bodyPr>
            <a:normAutofit lnSpcReduction="10000"/>
          </a:bodyPr>
          <a:lstStyle/>
          <a:p>
            <a:pPr marL="0" marR="0" lvl="0" indent="0" algn="ctr" rtl="0">
              <a:buNone/>
            </a:pPr>
            <a:endParaRPr lang="en-US" sz="1100" b="0" i="0" u="none" strike="noStrike" baseline="0" dirty="0">
              <a:latin typeface="Times New Roman" panose="02020603050405020304" pitchFamily="18" charset="0"/>
            </a:endParaRPr>
          </a:p>
          <a:p>
            <a:pPr marL="0" marR="0" lvl="0" indent="0" algn="ctr" rtl="0">
              <a:buNone/>
            </a:pPr>
            <a:r>
              <a:rPr lang="en-US" b="0" i="0" u="none" strike="noStrike" baseline="0" dirty="0">
                <a:latin typeface="Times New Roman" panose="02020603050405020304" pitchFamily="18" charset="0"/>
              </a:rPr>
              <a:t>David </a:t>
            </a:r>
            <a:r>
              <a:rPr lang="en-US" sz="3000" b="0" i="0" u="none" strike="noStrike" baseline="0" dirty="0">
                <a:latin typeface="Times New Roman" panose="02020603050405020304" pitchFamily="18" charset="0"/>
              </a:rPr>
              <a:t>Levine</a:t>
            </a:r>
            <a:r>
              <a:rPr lang="en-US" b="0" i="0" u="none" strike="noStrike" baseline="0" dirty="0">
                <a:latin typeface="Times New Roman" panose="02020603050405020304" pitchFamily="18" charset="0"/>
              </a:rPr>
              <a:t>,</a:t>
            </a:r>
          </a:p>
          <a:p>
            <a:pPr marL="0" indent="0" algn="ctr">
              <a:lnSpc>
                <a:spcPct val="100000"/>
              </a:lnSpc>
              <a:spcBef>
                <a:spcPts val="0"/>
              </a:spcBef>
              <a:spcAft>
                <a:spcPts val="600"/>
              </a:spcAft>
              <a:buNone/>
            </a:pPr>
            <a:r>
              <a:rPr lang="en-US" sz="2600" dirty="0">
                <a:latin typeface="Times New Roman" panose="02020603050405020304" pitchFamily="18" charset="0"/>
              </a:rPr>
              <a:t>30+ years teaching business statistics and writing statistics textbooks</a:t>
            </a:r>
          </a:p>
          <a:p>
            <a:pPr marL="0" lvl="0" indent="0" algn="ctr">
              <a:buNone/>
            </a:pPr>
            <a:r>
              <a:rPr lang="en-US" sz="3000" b="0" i="0" u="none" strike="noStrike" baseline="0" dirty="0">
                <a:latin typeface="Times New Roman" panose="02020603050405020304" pitchFamily="18" charset="0"/>
              </a:rPr>
              <a:t>David Stephan</a:t>
            </a:r>
          </a:p>
          <a:p>
            <a:pPr marL="0" lvl="0" indent="0" algn="ctr">
              <a:spcBef>
                <a:spcPts val="0"/>
              </a:spcBef>
              <a:buNone/>
            </a:pPr>
            <a:r>
              <a:rPr lang="en-US" sz="2400" b="0" i="0" u="none" strike="noStrike" baseline="0" dirty="0">
                <a:latin typeface="Times New Roman" panose="02020603050405020304" pitchFamily="18" charset="0"/>
              </a:rPr>
              <a:t> 20</a:t>
            </a:r>
            <a:r>
              <a:rPr lang="en-US" sz="2600" b="0" i="0" u="none" strike="noStrike" baseline="0" dirty="0">
                <a:latin typeface="Times New Roman" panose="02020603050405020304" pitchFamily="18" charset="0"/>
              </a:rPr>
              <a:t>+ years teaching CIS</a:t>
            </a:r>
            <a:r>
              <a:rPr lang="en-US" sz="2600" b="0" i="0" u="none" strike="noStrike" baseline="0">
                <a:latin typeface="Times New Roman" panose="02020603050405020304" pitchFamily="18" charset="0"/>
              </a:rPr>
              <a:t>, </a:t>
            </a:r>
            <a:r>
              <a:rPr lang="en-US" sz="2600">
                <a:latin typeface="Times New Roman" panose="02020603050405020304" pitchFamily="18" charset="0"/>
              </a:rPr>
              <a:t>40</a:t>
            </a:r>
            <a:r>
              <a:rPr lang="en-US" sz="2600" b="0" i="0" u="none" strike="noStrike" baseline="0">
                <a:latin typeface="Times New Roman" panose="02020603050405020304" pitchFamily="18" charset="0"/>
              </a:rPr>
              <a:t>+ years facilitating IT use,</a:t>
            </a:r>
          </a:p>
          <a:p>
            <a:pPr marL="0" lvl="0" indent="0" algn="ctr">
              <a:spcBef>
                <a:spcPts val="0"/>
              </a:spcBef>
              <a:buNone/>
            </a:pPr>
            <a:r>
              <a:rPr lang="en-US" sz="2600" b="0" i="0" u="none" strike="noStrike" baseline="0">
                <a:latin typeface="Times New Roman" panose="02020603050405020304" pitchFamily="18" charset="0"/>
              </a:rPr>
              <a:t>30+ designing</a:t>
            </a:r>
            <a:r>
              <a:rPr lang="en-US" sz="2600" b="0" i="0" u="none" strike="noStrike">
                <a:latin typeface="Times New Roman" panose="02020603050405020304" pitchFamily="18" charset="0"/>
              </a:rPr>
              <a:t> instructional tools</a:t>
            </a:r>
            <a:endParaRPr lang="en-US" sz="2600" b="0" i="0" u="none" strike="noStrike" baseline="0">
              <a:latin typeface="Times New Roman" panose="02020603050405020304" pitchFamily="18" charset="0"/>
            </a:endParaRPr>
          </a:p>
          <a:p>
            <a:pPr marL="0" marR="0" lvl="0" indent="0" algn="ctr" rtl="0">
              <a:buNone/>
            </a:pPr>
            <a:r>
              <a:rPr lang="en-US" sz="3000" b="0" i="0" u="none" strike="noStrike" baseline="0">
                <a:latin typeface="Times New Roman" panose="02020603050405020304" pitchFamily="18" charset="0"/>
              </a:rPr>
              <a:t>Kathy Szabat,</a:t>
            </a:r>
          </a:p>
          <a:p>
            <a:pPr marL="0" indent="0" algn="ctr">
              <a:spcBef>
                <a:spcPts val="0"/>
              </a:spcBef>
              <a:buNone/>
            </a:pPr>
            <a:r>
              <a:rPr lang="en-US" sz="2600">
                <a:latin typeface="Times New Roman" panose="02020603050405020304" pitchFamily="18" charset="0"/>
              </a:rPr>
              <a:t>30+ years teaching business statistics, </a:t>
            </a:r>
          </a:p>
          <a:p>
            <a:pPr marL="0" indent="0" algn="ctr">
              <a:spcBef>
                <a:spcPts val="0"/>
              </a:spcBef>
              <a:buNone/>
            </a:pPr>
            <a:r>
              <a:rPr lang="en-US" sz="2600">
                <a:latin typeface="Times New Roman" panose="02020603050405020304" pitchFamily="18" charset="0"/>
              </a:rPr>
              <a:t>5 years developing business analytics courses</a:t>
            </a:r>
            <a:endParaRPr lang="en-US" sz="2600" dirty="0">
              <a:latin typeface="Times New Roman" panose="02020603050405020304" pitchFamily="18" charset="0"/>
            </a:endParaRPr>
          </a:p>
          <a:p>
            <a:pPr marL="377886" marR="0" lvl="1" indent="0" algn="ctr" rtl="0">
              <a:buNone/>
            </a:pPr>
            <a:endParaRPr lang="en-US" b="1" i="0" u="none" strike="noStrike" baseline="0" dirty="0">
              <a:latin typeface="Times New Roman" panose="02020603050405020304" pitchFamily="18" charset="0"/>
            </a:endParaRPr>
          </a:p>
          <a:p>
            <a:pPr marL="377886" marR="0" lvl="1" indent="0" algn="ctr" rtl="0">
              <a:buNone/>
            </a:pPr>
            <a:r>
              <a:rPr lang="en-US" b="1" i="0" u="none" strike="noStrike" baseline="0" dirty="0">
                <a:latin typeface="Times New Roman" panose="02020603050405020304" pitchFamily="18" charset="0"/>
              </a:rPr>
              <a:t>DSI 2016 DASI Session, Saturday, November 19, 2016, 4:30-6 PM</a:t>
            </a:r>
          </a:p>
        </p:txBody>
      </p:sp>
    </p:spTree>
    <p:extLst>
      <p:ext uri="{BB962C8B-B14F-4D97-AF65-F5344CB8AC3E}">
        <p14:creationId xmlns:p14="http://schemas.microsoft.com/office/powerpoint/2010/main" val="68425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dirty="0">
                <a:latin typeface="Times New Roman" panose="02020603050405020304" pitchFamily="18" charset="0"/>
              </a:rPr>
              <a:t>Our solution:</a:t>
            </a:r>
            <a:br>
              <a:rPr lang="en-US" b="1" i="0" u="none" strike="noStrike" baseline="0" dirty="0">
                <a:latin typeface="Times New Roman" panose="02020603050405020304" pitchFamily="18" charset="0"/>
              </a:rPr>
            </a:br>
            <a:r>
              <a:rPr lang="en-US" b="1" i="0" u="none" strike="noStrike" baseline="0" dirty="0">
                <a:latin typeface="Times New Roman" panose="02020603050405020304" pitchFamily="18" charset="0"/>
              </a:rPr>
              <a:t>Regression Basics Chapter Topics</a:t>
            </a:r>
          </a:p>
        </p:txBody>
      </p:sp>
      <p:sp>
        <p:nvSpPr>
          <p:cNvPr id="3" name="Text Placeholder 2"/>
          <p:cNvSpPr>
            <a:spLocks noGrp="1"/>
          </p:cNvSpPr>
          <p:nvPr>
            <p:ph type="body" idx="1"/>
          </p:nvPr>
        </p:nvSpPr>
        <p:spPr/>
        <p:txBody>
          <a:bodyPr>
            <a:normAutofit/>
          </a:bodyPr>
          <a:lstStyle/>
          <a:p>
            <a:pPr marL="758952" lvl="0"/>
            <a:r>
              <a:rPr lang="en-US" dirty="0">
                <a:latin typeface="Times New Roman" panose="02020603050405020304" pitchFamily="18" charset="0"/>
              </a:rPr>
              <a:t>Simple linear regression models</a:t>
            </a:r>
          </a:p>
          <a:p>
            <a:pPr marL="758952" lvl="0"/>
            <a:r>
              <a:rPr lang="en-US" dirty="0">
                <a:latin typeface="Times New Roman" panose="02020603050405020304" pitchFamily="18" charset="0"/>
              </a:rPr>
              <a:t>Evaluating goodness of fit</a:t>
            </a:r>
          </a:p>
          <a:p>
            <a:pPr marL="758952" lvl="0"/>
            <a:r>
              <a:rPr lang="en-US" dirty="0">
                <a:latin typeface="Times New Roman" panose="02020603050405020304" pitchFamily="18" charset="0"/>
              </a:rPr>
              <a:t>Nonlinear relationships</a:t>
            </a:r>
          </a:p>
          <a:p>
            <a:pPr marL="758952" lvl="0"/>
            <a:r>
              <a:rPr lang="en-US" dirty="0">
                <a:latin typeface="Times New Roman" panose="02020603050405020304" pitchFamily="18" charset="0"/>
              </a:rPr>
              <a:t>Assumptions in regression</a:t>
            </a:r>
          </a:p>
          <a:p>
            <a:pPr marL="758952" lvl="0"/>
            <a:r>
              <a:rPr lang="en-US" dirty="0">
                <a:latin typeface="Times New Roman" panose="02020603050405020304" pitchFamily="18" charset="0"/>
              </a:rPr>
              <a:t>Residual analysis</a:t>
            </a:r>
          </a:p>
          <a:p>
            <a:pPr marL="758952" lvl="0"/>
            <a:r>
              <a:rPr lang="en-US" dirty="0">
                <a:latin typeface="Times New Roman" panose="02020603050405020304" pitchFamily="18" charset="0"/>
              </a:rPr>
              <a:t>Inferences in regression</a:t>
            </a:r>
          </a:p>
          <a:p>
            <a:pPr marL="758952" lvl="0"/>
            <a:r>
              <a:rPr lang="en-US" dirty="0">
                <a:latin typeface="Times New Roman" panose="02020603050405020304" pitchFamily="18" charset="0"/>
              </a:rPr>
              <a:t>Pitfalls in regression </a:t>
            </a:r>
          </a:p>
          <a:p>
            <a:pPr marL="758952" lvl="0"/>
            <a:r>
              <a:rPr lang="en-US" dirty="0">
                <a:latin typeface="Times New Roman" panose="02020603050405020304" pitchFamily="18" charset="0"/>
              </a:rPr>
              <a:t>Multiple regression models</a:t>
            </a:r>
          </a:p>
        </p:txBody>
      </p:sp>
    </p:spTree>
    <p:extLst>
      <p:ext uri="{BB962C8B-B14F-4D97-AF65-F5344CB8AC3E}">
        <p14:creationId xmlns:p14="http://schemas.microsoft.com/office/powerpoint/2010/main" val="3336946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a:latin typeface="Times New Roman" panose="02020603050405020304" pitchFamily="18" charset="0"/>
              </a:rPr>
              <a:t>Mapping the Foundational Knowledge to Business Analytics/Justifying Choices</a:t>
            </a:r>
          </a:p>
        </p:txBody>
      </p:sp>
      <p:sp>
        <p:nvSpPr>
          <p:cNvPr id="3" name="Text Placeholder 2"/>
          <p:cNvSpPr>
            <a:spLocks noGrp="1"/>
          </p:cNvSpPr>
          <p:nvPr>
            <p:ph type="body" idx="1"/>
          </p:nvPr>
        </p:nvSpPr>
        <p:spPr/>
        <p:txBody>
          <a:bodyPr>
            <a:normAutofit/>
          </a:bodyPr>
          <a:lstStyle/>
          <a:p>
            <a:pPr marR="0" lvl="0" rtl="0"/>
            <a:endParaRPr lang="en-US" sz="3200" b="0" i="0" u="none" strike="noStrike" baseline="0" dirty="0">
              <a:latin typeface="Times New Roman" panose="02020603050405020304" pitchFamily="18" charset="0"/>
            </a:endParaRPr>
          </a:p>
          <a:p>
            <a:pPr marR="0" lvl="0" rtl="0"/>
            <a:r>
              <a:rPr lang="en-US" sz="3200" b="0" i="0" u="none" strike="noStrike" baseline="0" dirty="0">
                <a:latin typeface="Times New Roman" panose="02020603050405020304" pitchFamily="18" charset="0"/>
              </a:rPr>
              <a:t>Foundational knowledge is the knowledge that unlocks understanding.</a:t>
            </a:r>
          </a:p>
          <a:p>
            <a:pPr marR="0" lvl="0" rtl="0"/>
            <a:r>
              <a:rPr lang="en-US" sz="3200" b="0" i="0" u="none" strike="noStrike" baseline="0" dirty="0">
                <a:latin typeface="Times New Roman" panose="02020603050405020304" pitchFamily="18" charset="0"/>
              </a:rPr>
              <a:t>Prediction/predictive: How can one understand “predictive analytics” if one does not understand what “predict</a:t>
            </a:r>
            <a:r>
              <a:rPr lang="en-US" sz="3200" b="0" i="0" u="none" strike="noStrike" baseline="0">
                <a:latin typeface="Times New Roman" panose="02020603050405020304" pitchFamily="18" charset="0"/>
              </a:rPr>
              <a:t>” means </a:t>
            </a:r>
            <a:r>
              <a:rPr lang="en-US" sz="3200" b="0" i="0" u="none" strike="noStrike" baseline="0" dirty="0">
                <a:latin typeface="Times New Roman" panose="02020603050405020304" pitchFamily="18" charset="0"/>
              </a:rPr>
              <a:t>in this sense. </a:t>
            </a:r>
          </a:p>
          <a:p>
            <a:pPr marR="0" lvl="0" rtl="0"/>
            <a:r>
              <a:rPr lang="en-US" sz="3200" dirty="0">
                <a:latin typeface="Times New Roman" panose="02020603050405020304" pitchFamily="18" charset="0"/>
              </a:rPr>
              <a:t>With foundational </a:t>
            </a:r>
            <a:r>
              <a:rPr lang="en-US" sz="3200" b="0" i="0" u="none" strike="noStrike" baseline="0" dirty="0">
                <a:latin typeface="Times New Roman" panose="02020603050405020304" pitchFamily="18" charset="0"/>
              </a:rPr>
              <a:t>knowledge can answer such insight questions as “Can predictive models be wrong</a:t>
            </a:r>
            <a:r>
              <a:rPr lang="en-US" sz="3200" dirty="0">
                <a:latin typeface="Times New Roman" panose="02020603050405020304" pitchFamily="18" charset="0"/>
              </a:rPr>
              <a:t>?” </a:t>
            </a:r>
          </a:p>
        </p:txBody>
      </p:sp>
    </p:spTree>
    <p:extLst>
      <p:ext uri="{BB962C8B-B14F-4D97-AF65-F5344CB8AC3E}">
        <p14:creationId xmlns:p14="http://schemas.microsoft.com/office/powerpoint/2010/main" val="1157373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a:latin typeface="Times New Roman" panose="02020603050405020304" pitchFamily="18" charset="0"/>
              </a:rPr>
              <a:t>Further Considerations</a:t>
            </a:r>
          </a:p>
        </p:txBody>
      </p:sp>
      <p:sp>
        <p:nvSpPr>
          <p:cNvPr id="3" name="Text Placeholder 2"/>
          <p:cNvSpPr>
            <a:spLocks noGrp="1"/>
          </p:cNvSpPr>
          <p:nvPr>
            <p:ph type="body" idx="1"/>
          </p:nvPr>
        </p:nvSpPr>
        <p:spPr/>
        <p:txBody>
          <a:bodyPr/>
          <a:lstStyle/>
          <a:p>
            <a:pPr marL="0" marR="0" lvl="0" indent="0" rtl="0">
              <a:buNone/>
            </a:pPr>
            <a:endParaRPr lang="en-US" b="0" i="0" u="none" strike="noStrike" baseline="0" dirty="0">
              <a:latin typeface="Times New Roman" panose="02020603050405020304" pitchFamily="18" charset="0"/>
            </a:endParaRPr>
          </a:p>
          <a:p>
            <a:pPr marL="0" marR="0" lvl="0" indent="0" rtl="0">
              <a:buNone/>
            </a:pPr>
            <a:r>
              <a:rPr lang="en-US" sz="3200" b="0" i="0" u="none" strike="noStrike" baseline="0" dirty="0">
                <a:latin typeface="Times New Roman" panose="02020603050405020304" pitchFamily="18" charset="0"/>
              </a:rPr>
              <a:t>If the Business Analytics course follows as a second course after Business Statistics, what foundational concepts from </a:t>
            </a:r>
            <a:r>
              <a:rPr lang="en-US" sz="3200" b="0" i="1" u="none" strike="noStrike" baseline="0" dirty="0">
                <a:latin typeface="Times New Roman" panose="02020603050405020304" pitchFamily="18" charset="0"/>
              </a:rPr>
              <a:t>other disciplines </a:t>
            </a:r>
            <a:r>
              <a:rPr lang="en-US" sz="3200" b="0" i="0" u="none" strike="noStrike" baseline="0" dirty="0">
                <a:latin typeface="Times New Roman" panose="02020603050405020304" pitchFamily="18" charset="0"/>
              </a:rPr>
              <a:t>need to be reviewed/discussed?</a:t>
            </a:r>
          </a:p>
        </p:txBody>
      </p:sp>
    </p:spTree>
    <p:extLst>
      <p:ext uri="{BB962C8B-B14F-4D97-AF65-F5344CB8AC3E}">
        <p14:creationId xmlns:p14="http://schemas.microsoft.com/office/powerpoint/2010/main" val="11591969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dirty="0">
                <a:latin typeface="Times New Roman" panose="02020603050405020304" pitchFamily="18" charset="0"/>
              </a:rPr>
              <a:t>“Other Discipline” Example</a:t>
            </a:r>
          </a:p>
        </p:txBody>
      </p:sp>
      <p:sp>
        <p:nvSpPr>
          <p:cNvPr id="3" name="Text Placeholder 2"/>
          <p:cNvSpPr>
            <a:spLocks noGrp="1"/>
          </p:cNvSpPr>
          <p:nvPr>
            <p:ph type="body" idx="1"/>
          </p:nvPr>
        </p:nvSpPr>
        <p:spPr/>
        <p:txBody>
          <a:bodyPr>
            <a:normAutofit/>
          </a:bodyPr>
          <a:lstStyle/>
          <a:p>
            <a:pPr marL="0" marR="0" lvl="0" indent="0" rtl="0">
              <a:buNone/>
            </a:pPr>
            <a:r>
              <a:rPr lang="en-US" sz="3200" b="0" i="0" u="none" strike="noStrike" baseline="0" dirty="0">
                <a:latin typeface="Times New Roman" panose="02020603050405020304" pitchFamily="18" charset="0"/>
              </a:rPr>
              <a:t>A “Data” concepts component?</a:t>
            </a:r>
          </a:p>
          <a:p>
            <a:pPr marL="0" marR="0" lvl="0" indent="0" rtl="0">
              <a:buNone/>
            </a:pPr>
            <a:r>
              <a:rPr lang="en-US" sz="3200" dirty="0">
                <a:latin typeface="Times New Roman" panose="02020603050405020304" pitchFamily="18" charset="0"/>
              </a:rPr>
              <a:t> (Come back tomorrow to further consider this.)</a:t>
            </a:r>
            <a:endParaRPr lang="en-US" sz="3200"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433394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dirty="0">
                <a:latin typeface="Times New Roman" panose="02020603050405020304" pitchFamily="18" charset="0"/>
              </a:rPr>
              <a:t>Thank You</a:t>
            </a:r>
            <a:r>
              <a:rPr lang="en-US" b="1" i="0" u="none" strike="noStrike" dirty="0">
                <a:latin typeface="Times New Roman" panose="02020603050405020304" pitchFamily="18" charset="0"/>
              </a:rPr>
              <a:t> From the Two </a:t>
            </a:r>
            <a:r>
              <a:rPr lang="en-US" b="1" i="0" u="none" strike="noStrike" dirty="0" err="1">
                <a:latin typeface="Times New Roman" panose="02020603050405020304" pitchFamily="18" charset="0"/>
              </a:rPr>
              <a:t>Davids</a:t>
            </a:r>
            <a:r>
              <a:rPr lang="en-US" b="1" i="0" u="none" strike="noStrike" dirty="0">
                <a:latin typeface="Times New Roman" panose="02020603050405020304" pitchFamily="18" charset="0"/>
              </a:rPr>
              <a:t> and Kathy!</a:t>
            </a:r>
            <a:endParaRPr lang="en-US" b="1" i="0" u="none" strike="noStrike" baseline="0" dirty="0">
              <a:latin typeface="Times New Roman" panose="02020603050405020304" pitchFamily="18" charset="0"/>
            </a:endParaRPr>
          </a:p>
        </p:txBody>
      </p:sp>
      <p:sp>
        <p:nvSpPr>
          <p:cNvPr id="3" name="Text Placeholder 2"/>
          <p:cNvSpPr>
            <a:spLocks noGrp="1"/>
          </p:cNvSpPr>
          <p:nvPr>
            <p:ph type="body" idx="1"/>
          </p:nvPr>
        </p:nvSpPr>
        <p:spPr/>
        <p:txBody>
          <a:bodyPr>
            <a:normAutofit/>
          </a:bodyPr>
          <a:lstStyle/>
          <a:p>
            <a:pPr marL="0" marR="0" lvl="0" indent="0" algn="ctr" rtl="0">
              <a:buNone/>
            </a:pPr>
            <a:endParaRPr lang="en-US" sz="3200" b="0" i="0" u="none" strike="noStrike" baseline="0" dirty="0">
              <a:latin typeface="Times New Roman" panose="02020603050405020304" pitchFamily="18" charset="0"/>
            </a:endParaRPr>
          </a:p>
          <a:p>
            <a:pPr marL="0" marR="0" lvl="0" indent="0" algn="ctr" rtl="0">
              <a:buNone/>
            </a:pPr>
            <a:r>
              <a:rPr lang="en-US" sz="3200" b="0" i="0" u="none" strike="noStrike" baseline="0" dirty="0">
                <a:latin typeface="Times New Roman" panose="02020603050405020304" pitchFamily="18" charset="0"/>
              </a:rPr>
              <a:t>Contact us at:</a:t>
            </a:r>
          </a:p>
          <a:p>
            <a:pPr marL="0" lvl="0" indent="0" algn="ctr">
              <a:buNone/>
            </a:pPr>
            <a:r>
              <a:rPr lang="en-US" sz="3200" dirty="0">
                <a:latin typeface="Times New Roman" panose="02020603050405020304" pitchFamily="18" charset="0"/>
              </a:rPr>
              <a:t>analytics@davidlevinestatistics.com</a:t>
            </a:r>
          </a:p>
          <a:p>
            <a:pPr marL="0" lvl="0" indent="0" algn="ctr">
              <a:buNone/>
            </a:pPr>
            <a:endParaRPr lang="en-US" sz="3200" dirty="0">
              <a:latin typeface="Times New Roman" panose="02020603050405020304" pitchFamily="18" charset="0"/>
            </a:endParaRPr>
          </a:p>
          <a:p>
            <a:pPr marL="0" lvl="0" indent="0" algn="ctr">
              <a:buNone/>
            </a:pPr>
            <a:r>
              <a:rPr lang="en-US" sz="2400" b="1" dirty="0">
                <a:latin typeface="Times New Roman" panose="02020603050405020304" pitchFamily="18" charset="0"/>
              </a:rPr>
              <a:t>2016 DSI DASI session, Saturday, November 19, 2016, 4:30-6 PM</a:t>
            </a:r>
          </a:p>
          <a:p>
            <a:pPr marL="0" lvl="0" indent="0" algn="ctr">
              <a:buNone/>
            </a:pPr>
            <a:endParaRPr lang="en-US" sz="3200"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1492222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dirty="0">
                <a:latin typeface="Times New Roman" panose="02020603050405020304" pitchFamily="18" charset="0"/>
              </a:rPr>
              <a:t>Why That Question?</a:t>
            </a:r>
          </a:p>
        </p:txBody>
      </p:sp>
      <p:sp>
        <p:nvSpPr>
          <p:cNvPr id="3" name="Text Placeholder 2"/>
          <p:cNvSpPr>
            <a:spLocks noGrp="1"/>
          </p:cNvSpPr>
          <p:nvPr>
            <p:ph type="body" idx="1"/>
          </p:nvPr>
        </p:nvSpPr>
        <p:spPr/>
        <p:txBody>
          <a:bodyPr/>
          <a:lstStyle/>
          <a:p>
            <a:pPr marR="0" lvl="0" rtl="0"/>
            <a:endParaRPr lang="en-US" b="0" i="0" u="none" strike="noStrike" baseline="0" dirty="0">
              <a:latin typeface="Times New Roman" panose="02020603050405020304" pitchFamily="18" charset="0"/>
            </a:endParaRPr>
          </a:p>
          <a:p>
            <a:pPr marR="0" lvl="0" rtl="0"/>
            <a:r>
              <a:rPr lang="en-US" sz="3200" b="0" i="0" u="none" strike="noStrike" baseline="0" dirty="0">
                <a:latin typeface="Times New Roman" panose="02020603050405020304" pitchFamily="18" charset="0"/>
              </a:rPr>
              <a:t>Rise in Business Analytics</a:t>
            </a:r>
          </a:p>
          <a:p>
            <a:pPr marR="0" lvl="0" rtl="0"/>
            <a:r>
              <a:rPr lang="en-US" sz="3200" b="0" i="0" u="none" strike="noStrike" baseline="0" dirty="0">
                <a:latin typeface="Times New Roman" panose="02020603050405020304" pitchFamily="18" charset="0"/>
              </a:rPr>
              <a:t>Writing a book</a:t>
            </a:r>
          </a:p>
          <a:p>
            <a:pPr marR="0" lvl="0" rtl="0"/>
            <a:r>
              <a:rPr lang="en-US" sz="3200" b="0" i="0" u="none" strike="noStrike" baseline="0" dirty="0">
                <a:latin typeface="Times New Roman" panose="02020603050405020304" pitchFamily="18" charset="0"/>
              </a:rPr>
              <a:t>Developing a course and curriculum</a:t>
            </a:r>
          </a:p>
        </p:txBody>
      </p:sp>
    </p:spTree>
    <p:extLst>
      <p:ext uri="{BB962C8B-B14F-4D97-AF65-F5344CB8AC3E}">
        <p14:creationId xmlns:p14="http://schemas.microsoft.com/office/powerpoint/2010/main" val="2623908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a:latin typeface="Times New Roman" panose="02020603050405020304" pitchFamily="18" charset="0"/>
              </a:rPr>
              <a:t>Define Business Analytics</a:t>
            </a:r>
          </a:p>
        </p:txBody>
      </p:sp>
      <p:sp>
        <p:nvSpPr>
          <p:cNvPr id="3" name="Text Placeholder 2"/>
          <p:cNvSpPr>
            <a:spLocks noGrp="1"/>
          </p:cNvSpPr>
          <p:nvPr>
            <p:ph type="body" idx="1"/>
          </p:nvPr>
        </p:nvSpPr>
        <p:spPr/>
        <p:txBody>
          <a:bodyPr/>
          <a:lstStyle/>
          <a:p>
            <a:pPr marL="0" marR="0" lvl="0" indent="0" rtl="0">
              <a:buNone/>
            </a:pPr>
            <a:endParaRPr lang="en-US" dirty="0">
              <a:latin typeface="Times New Roman" panose="02020603050405020304" pitchFamily="18" charset="0"/>
            </a:endParaRPr>
          </a:p>
          <a:p>
            <a:pPr marR="0" lvl="0" rtl="0"/>
            <a:r>
              <a:rPr lang="en-US" sz="3200" b="0" i="0" u="none" strike="noStrike" baseline="0" dirty="0">
                <a:latin typeface="Times New Roman" panose="02020603050405020304" pitchFamily="18" charset="0"/>
              </a:rPr>
              <a:t>Differentiated from Data Science and Data Analytics</a:t>
            </a:r>
          </a:p>
          <a:p>
            <a:pPr marR="0" lvl="0" rtl="0"/>
            <a:r>
              <a:rPr lang="en-US" sz="3200" b="0" i="0" u="none" strike="noStrike" baseline="0" dirty="0">
                <a:latin typeface="Times New Roman" panose="02020603050405020304" pitchFamily="18" charset="0"/>
              </a:rPr>
              <a:t>Not just advanced OR/MS, but elements of Statistics and Information Systems</a:t>
            </a:r>
          </a:p>
        </p:txBody>
      </p:sp>
    </p:spTree>
    <p:extLst>
      <p:ext uri="{BB962C8B-B14F-4D97-AF65-F5344CB8AC3E}">
        <p14:creationId xmlns:p14="http://schemas.microsoft.com/office/powerpoint/2010/main" val="1792008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a:latin typeface="Times New Roman" panose="02020603050405020304" pitchFamily="18" charset="0"/>
              </a:rPr>
              <a:t>Define Business Analytics</a:t>
            </a:r>
          </a:p>
        </p:txBody>
      </p:sp>
      <p:sp>
        <p:nvSpPr>
          <p:cNvPr id="3" name="Text Placeholder 2"/>
          <p:cNvSpPr>
            <a:spLocks noGrp="1"/>
          </p:cNvSpPr>
          <p:nvPr>
            <p:ph type="body" idx="1"/>
          </p:nvPr>
        </p:nvSpPr>
        <p:spPr/>
        <p:txBody>
          <a:bodyPr/>
          <a:lstStyle/>
          <a:p>
            <a:pPr marR="0" lvl="0" rtl="0"/>
            <a:endParaRPr lang="en-US" b="0" i="0" u="none" strike="noStrike" baseline="0" dirty="0">
              <a:latin typeface="Times New Roman" panose="02020603050405020304" pitchFamily="18" charset="0"/>
            </a:endParaRPr>
          </a:p>
          <a:p>
            <a:pPr marL="274320" marR="0" lvl="0" indent="0" rtl="0">
              <a:buNone/>
            </a:pPr>
            <a:r>
              <a:rPr lang="en-US" sz="3200" b="0" i="0" u="none" strike="noStrike" baseline="0" dirty="0">
                <a:latin typeface="Times New Roman" panose="02020603050405020304" pitchFamily="18" charset="0"/>
              </a:rPr>
              <a:t>“Business analytics are the methods that combine advances in statistics, operations research and management science, and information technology to reveal meaningful information from data….Business analytics forms a basis for fact-based management decision-making.”</a:t>
            </a:r>
          </a:p>
        </p:txBody>
      </p:sp>
    </p:spTree>
    <p:extLst>
      <p:ext uri="{BB962C8B-B14F-4D97-AF65-F5344CB8AC3E}">
        <p14:creationId xmlns:p14="http://schemas.microsoft.com/office/powerpoint/2010/main" val="1630671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a:latin typeface="Times New Roman" panose="02020603050405020304" pitchFamily="18" charset="0"/>
              </a:rPr>
              <a:t>Determining the Foundational Knowledge</a:t>
            </a:r>
          </a:p>
        </p:txBody>
      </p:sp>
      <p:sp>
        <p:nvSpPr>
          <p:cNvPr id="3" name="Text Placeholder 2"/>
          <p:cNvSpPr>
            <a:spLocks noGrp="1"/>
          </p:cNvSpPr>
          <p:nvPr>
            <p:ph type="body" idx="1"/>
          </p:nvPr>
        </p:nvSpPr>
        <p:spPr/>
        <p:txBody>
          <a:bodyPr/>
          <a:lstStyle/>
          <a:p>
            <a:pPr marR="0" lvl="0" rtl="0"/>
            <a:endParaRPr lang="en-US" b="0" i="0" u="none" strike="noStrike" baseline="0" dirty="0">
              <a:latin typeface="Times New Roman" panose="02020603050405020304" pitchFamily="18" charset="0"/>
            </a:endParaRPr>
          </a:p>
          <a:p>
            <a:pPr marR="0" lvl="0" rtl="0"/>
            <a:r>
              <a:rPr lang="en-US" sz="3200" b="0" i="0" u="none" strike="noStrike" baseline="0" dirty="0">
                <a:latin typeface="Times New Roman" panose="02020603050405020304" pitchFamily="18" charset="0"/>
              </a:rPr>
              <a:t>What concepts and methods are necessary to knowingly use business analytics?</a:t>
            </a:r>
          </a:p>
          <a:p>
            <a:pPr marR="0" lvl="0" rtl="0"/>
            <a:endParaRPr lang="en-US" sz="3200" b="0" i="0" u="none" strike="noStrike" baseline="0" dirty="0">
              <a:latin typeface="Times New Roman" panose="02020603050405020304" pitchFamily="18" charset="0"/>
            </a:endParaRPr>
          </a:p>
          <a:p>
            <a:pPr marR="0" lvl="0" rtl="0"/>
            <a:r>
              <a:rPr lang="en-US" sz="3200" b="0" i="0" u="none" strike="noStrike" baseline="0" dirty="0">
                <a:latin typeface="Times New Roman" panose="02020603050405020304" pitchFamily="18" charset="0"/>
              </a:rPr>
              <a:t>Which concepts and knowledge from an introductory statistics course would you want students to remember several years later?</a:t>
            </a:r>
          </a:p>
        </p:txBody>
      </p:sp>
    </p:spTree>
    <p:extLst>
      <p:ext uri="{BB962C8B-B14F-4D97-AF65-F5344CB8AC3E}">
        <p14:creationId xmlns:p14="http://schemas.microsoft.com/office/powerpoint/2010/main" val="3948365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a:latin typeface="Times New Roman" panose="02020603050405020304" pitchFamily="18" charset="0"/>
              </a:rPr>
              <a:t>Issues Discussing the Foundational Knowledge</a:t>
            </a:r>
          </a:p>
        </p:txBody>
      </p:sp>
      <p:sp>
        <p:nvSpPr>
          <p:cNvPr id="3" name="Text Placeholder 2"/>
          <p:cNvSpPr>
            <a:spLocks noGrp="1"/>
          </p:cNvSpPr>
          <p:nvPr>
            <p:ph type="body" idx="1"/>
          </p:nvPr>
        </p:nvSpPr>
        <p:spPr/>
        <p:txBody>
          <a:bodyPr>
            <a:normAutofit/>
          </a:bodyPr>
          <a:lstStyle/>
          <a:p>
            <a:pPr marR="0" lvl="0" rtl="0"/>
            <a:r>
              <a:rPr lang="en-US" sz="3200" b="0" i="0" u="none" strike="noStrike" baseline="0" dirty="0">
                <a:latin typeface="Times New Roman" panose="02020603050405020304" pitchFamily="18" charset="0"/>
              </a:rPr>
              <a:t>Range of student preparations </a:t>
            </a:r>
          </a:p>
          <a:p>
            <a:pPr marL="377886" lvl="1" indent="0">
              <a:buNone/>
            </a:pPr>
            <a:r>
              <a:rPr lang="en-US" b="0" i="0" u="none" strike="noStrike" baseline="0" dirty="0">
                <a:latin typeface="Times New Roman" panose="02020603050405020304" pitchFamily="18" charset="0"/>
              </a:rPr>
              <a:t>AP Statistics, Business Statistics, some general statistics; one-semester, two-semester</a:t>
            </a:r>
          </a:p>
          <a:p>
            <a:pPr marR="0" lvl="0" rtl="0"/>
            <a:endParaRPr lang="en-US" b="0" i="0" u="none" strike="noStrike" baseline="0" dirty="0">
              <a:latin typeface="Times New Roman" panose="02020603050405020304" pitchFamily="18" charset="0"/>
            </a:endParaRPr>
          </a:p>
          <a:p>
            <a:pPr marR="0" lvl="0" rtl="0"/>
            <a:r>
              <a:rPr lang="en-US" sz="3200" b="0" i="0" u="none" strike="noStrike" baseline="0" dirty="0">
                <a:latin typeface="Times New Roman" panose="02020603050405020304" pitchFamily="18" charset="0"/>
              </a:rPr>
              <a:t>What might an introductory business statistics course omit that is important to understanding business analytics? </a:t>
            </a:r>
          </a:p>
          <a:p>
            <a:pPr marR="0" lvl="0" rtl="0"/>
            <a:endParaRPr lang="en-US" b="0" i="0" u="none" strike="noStrike" baseline="0" dirty="0">
              <a:latin typeface="Times New Roman" panose="02020603050405020304" pitchFamily="18" charset="0"/>
            </a:endParaRPr>
          </a:p>
          <a:p>
            <a:pPr marR="0" lvl="0" rtl="0"/>
            <a:r>
              <a:rPr lang="en-US" sz="3200" b="0" i="0" u="none" strike="noStrike" baseline="0" dirty="0">
                <a:latin typeface="Times New Roman" panose="02020603050405020304" pitchFamily="18" charset="0"/>
              </a:rPr>
              <a:t>Calendar tensions </a:t>
            </a:r>
          </a:p>
          <a:p>
            <a:pPr marL="377886" lvl="1" indent="0">
              <a:buNone/>
            </a:pPr>
            <a:r>
              <a:rPr lang="en-US" b="0" i="0" u="none" strike="noStrike" baseline="0" dirty="0">
                <a:latin typeface="Times New Roman" panose="02020603050405020304" pitchFamily="18" charset="0"/>
              </a:rPr>
              <a:t>Must avoid re-teaching introductory statistics</a:t>
            </a:r>
          </a:p>
        </p:txBody>
      </p:sp>
    </p:spTree>
    <p:extLst>
      <p:ext uri="{BB962C8B-B14F-4D97-AF65-F5344CB8AC3E}">
        <p14:creationId xmlns:p14="http://schemas.microsoft.com/office/powerpoint/2010/main" val="1536553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a:latin typeface="Times New Roman" panose="02020603050405020304" pitchFamily="18" charset="0"/>
              </a:rPr>
              <a:t>Presenting the Foundational Knowledge</a:t>
            </a:r>
          </a:p>
        </p:txBody>
      </p:sp>
      <p:sp>
        <p:nvSpPr>
          <p:cNvPr id="3" name="Text Placeholder 2"/>
          <p:cNvSpPr>
            <a:spLocks noGrp="1"/>
          </p:cNvSpPr>
          <p:nvPr>
            <p:ph type="body" idx="1"/>
          </p:nvPr>
        </p:nvSpPr>
        <p:spPr/>
        <p:txBody>
          <a:bodyPr/>
          <a:lstStyle/>
          <a:p>
            <a:pPr marR="0" lvl="0" rtl="0"/>
            <a:endParaRPr lang="en-US" b="0" i="0" u="none" strike="noStrike" baseline="0" dirty="0">
              <a:latin typeface="Times New Roman" panose="02020603050405020304" pitchFamily="18" charset="0"/>
            </a:endParaRPr>
          </a:p>
          <a:p>
            <a:pPr marR="0" lvl="0" rtl="0"/>
            <a:r>
              <a:rPr lang="en-US" sz="3200" b="0" i="0" u="none" strike="noStrike" baseline="0" dirty="0">
                <a:latin typeface="Times New Roman" panose="02020603050405020304" pitchFamily="18" charset="0"/>
              </a:rPr>
              <a:t>How much time to spend?</a:t>
            </a:r>
          </a:p>
          <a:p>
            <a:pPr marR="0" lvl="0" rtl="0"/>
            <a:r>
              <a:rPr lang="en-US" sz="3200" b="0" i="0" u="none" strike="noStrike" baseline="0" dirty="0">
                <a:latin typeface="Times New Roman" panose="02020603050405020304" pitchFamily="18" charset="0"/>
              </a:rPr>
              <a:t>What needs to be taught as new material?</a:t>
            </a:r>
          </a:p>
          <a:p>
            <a:pPr marR="0" lvl="0" rtl="0"/>
            <a:r>
              <a:rPr lang="en-US" sz="3200" b="0" i="0" u="none" strike="noStrike" baseline="0" dirty="0">
                <a:latin typeface="Times New Roman" panose="02020603050405020304" pitchFamily="18" charset="0"/>
              </a:rPr>
              <a:t>What should be the method/format of presentation?</a:t>
            </a:r>
          </a:p>
        </p:txBody>
      </p:sp>
    </p:spTree>
    <p:extLst>
      <p:ext uri="{BB962C8B-B14F-4D97-AF65-F5344CB8AC3E}">
        <p14:creationId xmlns:p14="http://schemas.microsoft.com/office/powerpoint/2010/main" val="162951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a:latin typeface="Times New Roman" panose="02020603050405020304" pitchFamily="18" charset="0"/>
              </a:rPr>
              <a:t>Presenting the Foundational Knowledge</a:t>
            </a:r>
          </a:p>
        </p:txBody>
      </p:sp>
      <p:sp>
        <p:nvSpPr>
          <p:cNvPr id="3" name="Text Placeholder 2"/>
          <p:cNvSpPr>
            <a:spLocks noGrp="1"/>
          </p:cNvSpPr>
          <p:nvPr>
            <p:ph type="body" idx="1"/>
          </p:nvPr>
        </p:nvSpPr>
        <p:spPr/>
        <p:txBody>
          <a:bodyPr/>
          <a:lstStyle/>
          <a:p>
            <a:pPr marR="0" lvl="0" rtl="0"/>
            <a:endParaRPr lang="en-US"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2287677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1056</Words>
  <Application>Microsoft Office PowerPoint</Application>
  <PresentationFormat>Widescreen</PresentationFormat>
  <Paragraphs>143</Paragraphs>
  <Slides>24</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What Statistical Knowledge Serves as a Foundation for a Business Analytics Course? </vt:lpstr>
      <vt:lpstr>What Statistical Knowledge Serves as a Foundation for a Business Analytics Course? </vt:lpstr>
      <vt:lpstr>Why That Question?</vt:lpstr>
      <vt:lpstr>Define Business Analytics</vt:lpstr>
      <vt:lpstr>Define Business Analytics</vt:lpstr>
      <vt:lpstr>Determining the Foundational Knowledge</vt:lpstr>
      <vt:lpstr>Issues Discussing the Foundational Knowledge</vt:lpstr>
      <vt:lpstr>Presenting the Foundational Knowledge</vt:lpstr>
      <vt:lpstr>Presenting the Foundational Knowledge</vt:lpstr>
      <vt:lpstr>Using a Q&amp;A format to present Foundational Knowledge</vt:lpstr>
      <vt:lpstr>Our solution: Three Units, 2 of which are Q&amp;As</vt:lpstr>
      <vt:lpstr>Basic Statistical Terms, Concepts, and Methods </vt:lpstr>
      <vt:lpstr>Basic Statistical Terms, Concepts, and Methods </vt:lpstr>
      <vt:lpstr>Basic Statistical Terms, Concepts, and Methods </vt:lpstr>
      <vt:lpstr>Basic Statistical Terms, Concepts, and Methods </vt:lpstr>
      <vt:lpstr>Statistical Inference Basics </vt:lpstr>
      <vt:lpstr>Statistical Inference Basics </vt:lpstr>
      <vt:lpstr>Statistical Inference Basics </vt:lpstr>
      <vt:lpstr>Statistical Inference Basics </vt:lpstr>
      <vt:lpstr>Our solution: Regression Basics Chapter Topics</vt:lpstr>
      <vt:lpstr>Mapping the Foundational Knowledge to Business Analytics/Justifying Choices</vt:lpstr>
      <vt:lpstr>Further Considerations</vt:lpstr>
      <vt:lpstr>“Other Discipline” Example</vt:lpstr>
      <vt:lpstr>Thank You From the Two Davids and Kathy!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2016-11-20T04:40:14Z</dcterms:created>
  <dcterms:modified xsi:type="dcterms:W3CDTF">2016-11-28T06:23:22Z</dcterms:modified>
</cp:coreProperties>
</file>